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47" d="100"/>
          <a:sy n="47" d="100"/>
        </p:scale>
        <p:origin x="67" y="9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FC09-8B5F-109C-870C-B4F4402C6E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0437910-5EE0-16A0-FFAD-B6137FE361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93B56AC-7DBA-6992-E75B-A5FDA1E8DFED}"/>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27593D42-A7D0-1A33-D935-AB82547CA0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DB2275-A843-665D-E5E4-4CA74B76AC41}"/>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219766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0CE9A-F559-0DAC-E974-591DA9D986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F41AAB1-65B9-4C6D-9C3B-3C9EAB4E28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5EAF58-F23C-99A3-B88E-2B0BEAE64145}"/>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59125111-0AFD-D668-3849-D8A84F43D1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454234-45D3-6630-B34E-CE0B7B21FABD}"/>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1578047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BC3C48-AD21-EAAC-C943-E8F046C815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D6F1A78-2D5F-DBAF-7C26-3FB75FC192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A0EDD6-168D-9762-DA4E-E348FD44EBBD}"/>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EC7EAB03-8B49-75B5-7F7B-8824FD4B6C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106885-E282-2919-6691-97605F552F88}"/>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3598503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C53E-5ABB-730D-DB7D-0AC724ADB1B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2ED1D64-9C39-EF43-E0C4-7457964375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8F9AD6-45A1-8D23-D509-BA07220B518F}"/>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05A08040-E28D-37E4-ED89-1DB0388070C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3F5E37-81AA-482E-EE5C-CC92A486B781}"/>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1915825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3E115-F4F3-9D3B-84F9-D0EC8EDB42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C163E30-F810-C243-B04A-79521E83C49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E905A7-1DCC-F306-18CE-0547A756303B}"/>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241C39E4-097B-2A7A-3540-7A0C3EFA9F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014EB9-C244-BC65-EC84-1087D89028BD}"/>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3253920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A5DC1-9005-7AB1-C302-583876186E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C005D64-C6F1-275C-E332-BFAED8D335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E2E8AEE-60CE-3444-416C-35C0FBE008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76CB12A-58E4-023F-76FB-F8963AC24EE9}"/>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6" name="Footer Placeholder 5">
            <a:extLst>
              <a:ext uri="{FF2B5EF4-FFF2-40B4-BE49-F238E27FC236}">
                <a16:creationId xmlns:a16="http://schemas.microsoft.com/office/drawing/2014/main" id="{F792E40F-C514-30DC-9F2E-30F60F8AFD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AFE773A-06B1-C2C6-4B0B-4A49245C812C}"/>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3613527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12758-2E9C-C63A-95E9-909FE812B59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87147D-58DB-585B-9AD9-803A2FAB2A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1FB24-8FFA-A3E4-5C07-F94E1F8E14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66E4FCD-0D16-DABC-61DA-C434BE0A25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B8BD84-4420-FAB2-2F03-2450AF63A1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D91F955-D9DD-B5AD-E161-18845A814C09}"/>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8" name="Footer Placeholder 7">
            <a:extLst>
              <a:ext uri="{FF2B5EF4-FFF2-40B4-BE49-F238E27FC236}">
                <a16:creationId xmlns:a16="http://schemas.microsoft.com/office/drawing/2014/main" id="{B34D81A8-3507-EDB4-9BE7-0AF2DB45156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F770CF8-3BFD-70FB-B156-D412A308693C}"/>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4211801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6A36A-DB1C-7FDB-6BDD-BE6808DC668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8A6DC8A-0D47-A661-0ED6-0F9BC1B50453}"/>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4" name="Footer Placeholder 3">
            <a:extLst>
              <a:ext uri="{FF2B5EF4-FFF2-40B4-BE49-F238E27FC236}">
                <a16:creationId xmlns:a16="http://schemas.microsoft.com/office/drawing/2014/main" id="{1351948D-2251-10BD-1B5C-248C8D5B99E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734E2A1-4871-A441-6809-E72D144B7C2E}"/>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81433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F40715-12D5-07EF-6520-1B1FB98A42DC}"/>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3" name="Footer Placeholder 2">
            <a:extLst>
              <a:ext uri="{FF2B5EF4-FFF2-40B4-BE49-F238E27FC236}">
                <a16:creationId xmlns:a16="http://schemas.microsoft.com/office/drawing/2014/main" id="{EEC1C2E7-855A-2128-63F7-C0B975007D0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913EC40-1F7E-9770-C262-4F13D7ADEB03}"/>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95222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9A0DC-6849-29D7-20EC-B84D65CD8B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B25846F-1C6F-B24A-3BD5-D36DF6E11B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AF35194-346B-254C-5591-DE14207A4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6731AD-7ED3-4D09-5C64-1C3F774E936F}"/>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6" name="Footer Placeholder 5">
            <a:extLst>
              <a:ext uri="{FF2B5EF4-FFF2-40B4-BE49-F238E27FC236}">
                <a16:creationId xmlns:a16="http://schemas.microsoft.com/office/drawing/2014/main" id="{20B5303F-43BF-92B3-CCFB-787528B89F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E34728-4CFC-0D50-A4AC-CEBD2836D4F4}"/>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3394555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F770E-2176-6408-17C1-0A64F34CC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FD810CA-AB4E-0E00-3275-80EF977B4A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56B2F22-E31B-082A-39CF-3D3F55DF7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AC9017-AEC8-1FE2-B601-AE5B4738E25B}"/>
              </a:ext>
            </a:extLst>
          </p:cNvPr>
          <p:cNvSpPr>
            <a:spLocks noGrp="1"/>
          </p:cNvSpPr>
          <p:nvPr>
            <p:ph type="dt" sz="half" idx="10"/>
          </p:nvPr>
        </p:nvSpPr>
        <p:spPr/>
        <p:txBody>
          <a:bodyPr/>
          <a:lstStyle/>
          <a:p>
            <a:fld id="{4A584492-209D-491F-8B9D-A3CA641D6AD7}" type="datetimeFigureOut">
              <a:rPr lang="en-IN" smtClean="0"/>
              <a:t>18-02-2024</a:t>
            </a:fld>
            <a:endParaRPr lang="en-IN"/>
          </a:p>
        </p:txBody>
      </p:sp>
      <p:sp>
        <p:nvSpPr>
          <p:cNvPr id="6" name="Footer Placeholder 5">
            <a:extLst>
              <a:ext uri="{FF2B5EF4-FFF2-40B4-BE49-F238E27FC236}">
                <a16:creationId xmlns:a16="http://schemas.microsoft.com/office/drawing/2014/main" id="{AAAD60B4-469F-4F23-282B-28182AFFBB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E0D836-7DCD-7502-2A42-158425556E1D}"/>
              </a:ext>
            </a:extLst>
          </p:cNvPr>
          <p:cNvSpPr>
            <a:spLocks noGrp="1"/>
          </p:cNvSpPr>
          <p:nvPr>
            <p:ph type="sldNum" sz="quarter" idx="12"/>
          </p:nvPr>
        </p:nvSpPr>
        <p:spPr/>
        <p:txBody>
          <a:bodyPr/>
          <a:lstStyle/>
          <a:p>
            <a:fld id="{9107D40E-318C-4098-BCF4-CE8B7E18455D}" type="slidenum">
              <a:rPr lang="en-IN" smtClean="0"/>
              <a:t>‹#›</a:t>
            </a:fld>
            <a:endParaRPr lang="en-IN"/>
          </a:p>
        </p:txBody>
      </p:sp>
    </p:spTree>
    <p:extLst>
      <p:ext uri="{BB962C8B-B14F-4D97-AF65-F5344CB8AC3E}">
        <p14:creationId xmlns:p14="http://schemas.microsoft.com/office/powerpoint/2010/main" val="3349732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8643C8-5C09-6401-BDE1-244FAA046A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350F148-4E8C-431C-F490-9C0928032A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FFA975-FF91-01AA-630B-3614844A92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A584492-209D-491F-8B9D-A3CA641D6AD7}" type="datetimeFigureOut">
              <a:rPr lang="en-IN" smtClean="0"/>
              <a:t>18-02-2024</a:t>
            </a:fld>
            <a:endParaRPr lang="en-IN"/>
          </a:p>
        </p:txBody>
      </p:sp>
      <p:sp>
        <p:nvSpPr>
          <p:cNvPr id="5" name="Footer Placeholder 4">
            <a:extLst>
              <a:ext uri="{FF2B5EF4-FFF2-40B4-BE49-F238E27FC236}">
                <a16:creationId xmlns:a16="http://schemas.microsoft.com/office/drawing/2014/main" id="{0A828097-1B1C-53F2-E8B0-A2F1C53B53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DC5D5A74-9963-35BB-CE94-DE98C87165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107D40E-318C-4098-BCF4-CE8B7E18455D}" type="slidenum">
              <a:rPr lang="en-IN" smtClean="0"/>
              <a:t>‹#›</a:t>
            </a:fld>
            <a:endParaRPr lang="en-IN"/>
          </a:p>
        </p:txBody>
      </p:sp>
    </p:spTree>
    <p:extLst>
      <p:ext uri="{BB962C8B-B14F-4D97-AF65-F5344CB8AC3E}">
        <p14:creationId xmlns:p14="http://schemas.microsoft.com/office/powerpoint/2010/main" val="35522856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39116C9-D5E7-216E-061B-574D65C05140}"/>
              </a:ext>
            </a:extLst>
          </p:cNvPr>
          <p:cNvSpPr txBox="1"/>
          <p:nvPr/>
        </p:nvSpPr>
        <p:spPr>
          <a:xfrm>
            <a:off x="890338" y="640080"/>
            <a:ext cx="3734014" cy="356616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dirty="0">
                <a:latin typeface="+mj-lt"/>
                <a:ea typeface="+mj-ea"/>
                <a:cs typeface="+mj-cs"/>
              </a:rPr>
              <a:t>Brain </a:t>
            </a:r>
            <a:r>
              <a:rPr lang="en-US" sz="5400" dirty="0" err="1">
                <a:latin typeface="+mj-lt"/>
                <a:ea typeface="+mj-ea"/>
                <a:cs typeface="+mj-cs"/>
              </a:rPr>
              <a:t>Tumour</a:t>
            </a:r>
            <a:r>
              <a:rPr lang="en-US" sz="5400" dirty="0">
                <a:latin typeface="+mj-lt"/>
                <a:ea typeface="+mj-ea"/>
                <a:cs typeface="+mj-cs"/>
              </a:rPr>
              <a:t> Detection System</a:t>
            </a:r>
          </a:p>
        </p:txBody>
      </p:sp>
      <p:sp>
        <p:nvSpPr>
          <p:cNvPr id="15"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ue brain with a blue background&#10;&#10;Description automatically generated">
            <a:extLst>
              <a:ext uri="{FF2B5EF4-FFF2-40B4-BE49-F238E27FC236}">
                <a16:creationId xmlns:a16="http://schemas.microsoft.com/office/drawing/2014/main" id="{C0D48152-8D61-C303-DDC5-D165CFC6C7B2}"/>
              </a:ext>
            </a:extLst>
          </p:cNvPr>
          <p:cNvPicPr>
            <a:picLocks noChangeAspect="1"/>
          </p:cNvPicPr>
          <p:nvPr/>
        </p:nvPicPr>
        <p:blipFill rotWithShape="1">
          <a:blip r:embed="rId2">
            <a:extLst>
              <a:ext uri="{28A0092B-C50C-407E-A947-70E740481C1C}">
                <a14:useLocalDpi xmlns:a14="http://schemas.microsoft.com/office/drawing/2010/main" val="0"/>
              </a:ext>
            </a:extLst>
          </a:blip>
          <a:srcRect l="20664" r="1965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300343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dirty="0"/>
              <a:t>Conclusion</a:t>
            </a:r>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CDC095A-5E93-07A5-F436-71E11F7D41DE}"/>
              </a:ext>
            </a:extLst>
          </p:cNvPr>
          <p:cNvSpPr>
            <a:spLocks noGrp="1"/>
          </p:cNvSpPr>
          <p:nvPr>
            <p:ph idx="1"/>
          </p:nvPr>
        </p:nvSpPr>
        <p:spPr>
          <a:xfrm>
            <a:off x="969967" y="2170243"/>
            <a:ext cx="9826241" cy="3917773"/>
          </a:xfrm>
        </p:spPr>
        <p:txBody>
          <a:bodyPr>
            <a:normAutofit fontScale="85000" lnSpcReduction="10000"/>
          </a:bodyPr>
          <a:lstStyle/>
          <a:p>
            <a:r>
              <a:rPr lang="en-US" dirty="0">
                <a:effectLst/>
              </a:rPr>
              <a:t>In conclusion, our CNN-based brain tumor detection project demonstrates the potential of advanced technology in medical diagnostics, offering a more accurate and efficient means of identifying abnormalities.</a:t>
            </a:r>
          </a:p>
          <a:p>
            <a:r>
              <a:rPr lang="en-US" dirty="0">
                <a:effectLst/>
              </a:rPr>
              <a:t>By leveraging convolutional neural networks, we have achieved remarkable results in automating the detection process, paving the way for early intervention and improved patient outcomes in the realm of neuroimaging.</a:t>
            </a:r>
            <a:endParaRPr lang="en-US" b="1" dirty="0">
              <a:effectLst/>
            </a:endParaRPr>
          </a:p>
          <a:p>
            <a:r>
              <a:rPr lang="en-US" dirty="0">
                <a:effectLst/>
              </a:rPr>
              <a:t>This project underscores the significance of integrating artificial intelligence into healthcare, showcasing the transformative impact of CNNs in enhancing the speed, precision, and accessibility of brain tumor detection for better healthcare delivery.</a:t>
            </a:r>
          </a:p>
        </p:txBody>
      </p:sp>
    </p:spTree>
    <p:extLst>
      <p:ext uri="{BB962C8B-B14F-4D97-AF65-F5344CB8AC3E}">
        <p14:creationId xmlns:p14="http://schemas.microsoft.com/office/powerpoint/2010/main" val="498825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399789" y="2763579"/>
            <a:ext cx="9392421" cy="1330841"/>
          </a:xfrm>
        </p:spPr>
        <p:txBody>
          <a:bodyPr>
            <a:noAutofit/>
          </a:bodyPr>
          <a:lstStyle/>
          <a:p>
            <a:pPr algn="ctr"/>
            <a:r>
              <a:rPr lang="en-IN" sz="9600" dirty="0">
                <a:latin typeface="Amasis MT Pro Black" panose="02040A04050005020304" pitchFamily="18" charset="0"/>
              </a:rPr>
              <a:t>THANK YOU</a:t>
            </a:r>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68851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35AE66F-39B5-0C5B-24E9-A703045C846E}"/>
              </a:ext>
            </a:extLst>
          </p:cNvPr>
          <p:cNvSpPr>
            <a:spLocks noGrp="1"/>
          </p:cNvSpPr>
          <p:nvPr>
            <p:ph type="title"/>
          </p:nvPr>
        </p:nvSpPr>
        <p:spPr>
          <a:xfrm>
            <a:off x="1137034" y="609597"/>
            <a:ext cx="9392421" cy="1330841"/>
          </a:xfrm>
        </p:spPr>
        <p:txBody>
          <a:bodyPr>
            <a:normAutofit/>
          </a:bodyPr>
          <a:lstStyle/>
          <a:p>
            <a:r>
              <a:rPr lang="en-IN" b="1"/>
              <a:t>Introduction</a:t>
            </a:r>
          </a:p>
        </p:txBody>
      </p:sp>
      <p:sp>
        <p:nvSpPr>
          <p:cNvPr id="3" name="Content Placeholder 2">
            <a:extLst>
              <a:ext uri="{FF2B5EF4-FFF2-40B4-BE49-F238E27FC236}">
                <a16:creationId xmlns:a16="http://schemas.microsoft.com/office/drawing/2014/main" id="{2CB1C6F7-6C8D-2017-72F8-8F57092B9584}"/>
              </a:ext>
            </a:extLst>
          </p:cNvPr>
          <p:cNvSpPr>
            <a:spLocks noGrp="1"/>
          </p:cNvSpPr>
          <p:nvPr>
            <p:ph idx="1"/>
          </p:nvPr>
        </p:nvSpPr>
        <p:spPr>
          <a:xfrm>
            <a:off x="1137034" y="2198362"/>
            <a:ext cx="4958966" cy="3917773"/>
          </a:xfrm>
        </p:spPr>
        <p:txBody>
          <a:bodyPr>
            <a:normAutofit/>
          </a:bodyPr>
          <a:lstStyle/>
          <a:p>
            <a:r>
              <a:rPr lang="en-US" sz="2000" b="1" dirty="0"/>
              <a:t>Website Overview: </a:t>
            </a:r>
            <a:r>
              <a:rPr lang="en-US" sz="2000" dirty="0"/>
              <a:t>This website is designed to utilize Convolutional Neural Network (CNN) technology to predict brain tumors using MRI scans.</a:t>
            </a:r>
          </a:p>
          <a:p>
            <a:r>
              <a:rPr lang="en-US" sz="2000" b="1" dirty="0"/>
              <a:t>CNN Technology: </a:t>
            </a:r>
            <a:r>
              <a:rPr lang="en-US" sz="2000" dirty="0"/>
              <a:t>CNN technology is a deep learning algorithm that is specifically designed for image recognition and classification tasks. In the context of this website, CNN is used to analyze MRI scans of the brain and identify the presence of tumors.</a:t>
            </a:r>
            <a:endParaRPr lang="en-IN" sz="2000" dirty="0"/>
          </a:p>
        </p:txBody>
      </p:sp>
      <p:pic>
        <p:nvPicPr>
          <p:cNvPr id="5" name="Picture 4" descr="A diagram of a network&#10;&#10;Description automatically generated">
            <a:extLst>
              <a:ext uri="{FF2B5EF4-FFF2-40B4-BE49-F238E27FC236}">
                <a16:creationId xmlns:a16="http://schemas.microsoft.com/office/drawing/2014/main" id="{34B1279D-C27B-215E-D68B-13C5A52F5C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7975" y="2184914"/>
            <a:ext cx="4651289" cy="3755915"/>
          </a:xfrm>
          <a:prstGeom prst="rect">
            <a:avLst/>
          </a:prstGeom>
        </p:spPr>
      </p:pic>
      <p:sp>
        <p:nvSpPr>
          <p:cNvPr id="19" name="Freeform: Shape 18">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76920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31B7724-FD6A-8954-3484-7E5D59BD058D}"/>
              </a:ext>
            </a:extLst>
          </p:cNvPr>
          <p:cNvSpPr>
            <a:spLocks noGrp="1"/>
          </p:cNvSpPr>
          <p:nvPr>
            <p:ph type="title"/>
          </p:nvPr>
        </p:nvSpPr>
        <p:spPr>
          <a:xfrm>
            <a:off x="1137034" y="609597"/>
            <a:ext cx="9392421" cy="1330841"/>
          </a:xfrm>
        </p:spPr>
        <p:txBody>
          <a:bodyPr>
            <a:normAutofit/>
          </a:bodyPr>
          <a:lstStyle/>
          <a:p>
            <a:r>
              <a:rPr lang="en-IN" dirty="0"/>
              <a:t>Importance of Early Detection</a:t>
            </a:r>
          </a:p>
        </p:txBody>
      </p:sp>
      <p:sp>
        <p:nvSpPr>
          <p:cNvPr id="3" name="Content Placeholder 2">
            <a:extLst>
              <a:ext uri="{FF2B5EF4-FFF2-40B4-BE49-F238E27FC236}">
                <a16:creationId xmlns:a16="http://schemas.microsoft.com/office/drawing/2014/main" id="{B4310F46-5406-71DB-D182-D0F5AAE2E584}"/>
              </a:ext>
            </a:extLst>
          </p:cNvPr>
          <p:cNvSpPr>
            <a:spLocks noGrp="1"/>
          </p:cNvSpPr>
          <p:nvPr>
            <p:ph idx="1"/>
          </p:nvPr>
        </p:nvSpPr>
        <p:spPr>
          <a:xfrm>
            <a:off x="1137034" y="2198362"/>
            <a:ext cx="4958966" cy="3917773"/>
          </a:xfrm>
        </p:spPr>
        <p:txBody>
          <a:bodyPr>
            <a:normAutofit/>
          </a:bodyPr>
          <a:lstStyle/>
          <a:p>
            <a:r>
              <a:rPr lang="en-US" sz="2000" dirty="0"/>
              <a:t>Early detection of brain tumors using CNN technology is crucial for timely intervention, improving patient outcomes, and reducing treatment complexities, enhancing the chances of successful treatment and recovery.</a:t>
            </a:r>
          </a:p>
          <a:p>
            <a:r>
              <a:rPr lang="en-US" sz="2000" dirty="0"/>
              <a:t>Utilizing CNN in brain tumor detection projects facilitates swift and accurate identification, enabling healthcare professionals to implement targeted interventions, potentially saving lives and minimizing the impact of neurologic disorders.</a:t>
            </a:r>
          </a:p>
          <a:p>
            <a:endParaRPr lang="en-US" sz="2000" dirty="0"/>
          </a:p>
        </p:txBody>
      </p:sp>
      <p:pic>
        <p:nvPicPr>
          <p:cNvPr id="10" name="Picture 9" descr="A graph of different colored lines&#10;&#10;Description automatically generated">
            <a:extLst>
              <a:ext uri="{FF2B5EF4-FFF2-40B4-BE49-F238E27FC236}">
                <a16:creationId xmlns:a16="http://schemas.microsoft.com/office/drawing/2014/main" id="{35CD51BB-0F0C-ADF7-D883-2552411DC6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9367" y="2905180"/>
            <a:ext cx="4788505" cy="2315383"/>
          </a:xfrm>
          <a:prstGeom prst="rect">
            <a:avLst/>
          </a:prstGeom>
        </p:spPr>
      </p:pic>
      <p:sp>
        <p:nvSpPr>
          <p:cNvPr id="28" name="Freeform: Shape 27">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04619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a:t>CNN Algorithm</a:t>
            </a:r>
            <a:endParaRPr lang="en-IN" dirty="0"/>
          </a:p>
        </p:txBody>
      </p:sp>
      <p:sp>
        <p:nvSpPr>
          <p:cNvPr id="3" name="Content Placeholder 2">
            <a:extLst>
              <a:ext uri="{FF2B5EF4-FFF2-40B4-BE49-F238E27FC236}">
                <a16:creationId xmlns:a16="http://schemas.microsoft.com/office/drawing/2014/main" id="{77AAF971-5C01-A813-4CED-BB5DEAA5B6BF}"/>
              </a:ext>
            </a:extLst>
          </p:cNvPr>
          <p:cNvSpPr>
            <a:spLocks noGrp="1"/>
          </p:cNvSpPr>
          <p:nvPr>
            <p:ph idx="1"/>
          </p:nvPr>
        </p:nvSpPr>
        <p:spPr>
          <a:xfrm>
            <a:off x="1137034" y="2198362"/>
            <a:ext cx="4958966" cy="3917773"/>
          </a:xfrm>
        </p:spPr>
        <p:txBody>
          <a:bodyPr>
            <a:normAutofit/>
          </a:bodyPr>
          <a:lstStyle/>
          <a:p>
            <a:r>
              <a:rPr lang="en-US" sz="2000"/>
              <a:t>The website uses a Convolutional Neural Network (CNN) algorithm to process MRI scans and accurately predict brain tumors. The CNN algorithm is a deep learning model specifically designed for image classification tasks.The CNN algorithm consists of multiple layers, including convolutional layers, pooling layers, and fully connected layers. These layers work together to extract meaningful features from the input MRI scans and make predictions based on those features.</a:t>
            </a:r>
            <a:endParaRPr lang="en-IN" sz="2000"/>
          </a:p>
        </p:txBody>
      </p:sp>
      <p:pic>
        <p:nvPicPr>
          <p:cNvPr id="5" name="Picture 4" descr="A diagram of a diagram of a process&#10;&#10;Description automatically generated with medium confidence">
            <a:extLst>
              <a:ext uri="{FF2B5EF4-FFF2-40B4-BE49-F238E27FC236}">
                <a16:creationId xmlns:a16="http://schemas.microsoft.com/office/drawing/2014/main" id="{FCDBC89C-E97C-B718-E615-72CEF43E9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9367" y="2880168"/>
            <a:ext cx="4788505" cy="2365406"/>
          </a:xfrm>
          <a:prstGeom prst="rect">
            <a:avLst/>
          </a:prstGeom>
        </p:spPr>
      </p:pic>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90600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dirty="0"/>
              <a:t>Simplified process</a:t>
            </a:r>
          </a:p>
        </p:txBody>
      </p:sp>
      <p:sp>
        <p:nvSpPr>
          <p:cNvPr id="3" name="Content Placeholder 2">
            <a:extLst>
              <a:ext uri="{FF2B5EF4-FFF2-40B4-BE49-F238E27FC236}">
                <a16:creationId xmlns:a16="http://schemas.microsoft.com/office/drawing/2014/main" id="{77AAF971-5C01-A813-4CED-BB5DEAA5B6BF}"/>
              </a:ext>
            </a:extLst>
          </p:cNvPr>
          <p:cNvSpPr>
            <a:spLocks noGrp="1"/>
          </p:cNvSpPr>
          <p:nvPr>
            <p:ph idx="1"/>
          </p:nvPr>
        </p:nvSpPr>
        <p:spPr>
          <a:xfrm>
            <a:off x="969967" y="2170243"/>
            <a:ext cx="9826241" cy="3917773"/>
          </a:xfrm>
        </p:spPr>
        <p:txBody>
          <a:bodyPr>
            <a:normAutofit/>
          </a:bodyPr>
          <a:lstStyle/>
          <a:p>
            <a:pPr marL="457200" indent="-457200">
              <a:buFont typeface="+mj-lt"/>
              <a:buAutoNum type="arabicPeriod"/>
            </a:pPr>
            <a:r>
              <a:rPr lang="en-US" sz="2000" dirty="0"/>
              <a:t>Input MRI scans are fed into the CNN algorithm.</a:t>
            </a:r>
          </a:p>
          <a:p>
            <a:pPr marL="457200" indent="-457200">
              <a:buFont typeface="+mj-lt"/>
              <a:buAutoNum type="arabicPeriod"/>
            </a:pPr>
            <a:r>
              <a:rPr lang="en-US" sz="2000" dirty="0"/>
              <a:t>The convolutional layers apply filters to the input scans, extracting features such as edges, textures, and shapes.</a:t>
            </a:r>
          </a:p>
          <a:p>
            <a:pPr marL="457200" indent="-457200">
              <a:buFont typeface="+mj-lt"/>
              <a:buAutoNum type="arabicPeriod"/>
            </a:pPr>
            <a:r>
              <a:rPr lang="en-US" sz="2000" dirty="0"/>
              <a:t>The pooling layers </a:t>
            </a:r>
            <a:r>
              <a:rPr lang="en-US" sz="2000" dirty="0" err="1"/>
              <a:t>downsample</a:t>
            </a:r>
            <a:r>
              <a:rPr lang="en-US" sz="2000" dirty="0"/>
              <a:t> the extracted features, reducing the spatial dimensions while preserving the important information.</a:t>
            </a:r>
          </a:p>
          <a:p>
            <a:pPr marL="457200" indent="-457200">
              <a:buFont typeface="+mj-lt"/>
              <a:buAutoNum type="arabicPeriod"/>
            </a:pPr>
            <a:r>
              <a:rPr lang="en-US" sz="2000" dirty="0"/>
              <a:t>The fully connected layers take the </a:t>
            </a:r>
            <a:r>
              <a:rPr lang="en-US" sz="2000" dirty="0" err="1"/>
              <a:t>downsampled</a:t>
            </a:r>
            <a:r>
              <a:rPr lang="en-US" sz="2000" dirty="0"/>
              <a:t> features and learn to classify them into different tumor categories.</a:t>
            </a:r>
          </a:p>
          <a:p>
            <a:pPr marL="457200" indent="-457200">
              <a:buFont typeface="+mj-lt"/>
              <a:buAutoNum type="arabicPeriod"/>
            </a:pPr>
            <a:r>
              <a:rPr lang="en-US" sz="2000" dirty="0"/>
              <a:t>The output layer produces the predicted tumor category based on the learned features.</a:t>
            </a:r>
            <a:endParaRPr lang="en-IN" sz="2000" dirty="0"/>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623392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dirty="0"/>
              <a:t>Data Collection and Preprocessing</a:t>
            </a:r>
          </a:p>
        </p:txBody>
      </p:sp>
      <p:sp>
        <p:nvSpPr>
          <p:cNvPr id="3" name="Content Placeholder 2">
            <a:extLst>
              <a:ext uri="{FF2B5EF4-FFF2-40B4-BE49-F238E27FC236}">
                <a16:creationId xmlns:a16="http://schemas.microsoft.com/office/drawing/2014/main" id="{77AAF971-5C01-A813-4CED-BB5DEAA5B6BF}"/>
              </a:ext>
            </a:extLst>
          </p:cNvPr>
          <p:cNvSpPr>
            <a:spLocks noGrp="1"/>
          </p:cNvSpPr>
          <p:nvPr>
            <p:ph idx="1"/>
          </p:nvPr>
        </p:nvSpPr>
        <p:spPr>
          <a:xfrm>
            <a:off x="969967" y="2170243"/>
            <a:ext cx="9826241" cy="3917773"/>
          </a:xfrm>
        </p:spPr>
        <p:txBody>
          <a:bodyPr>
            <a:normAutofit/>
          </a:bodyPr>
          <a:lstStyle/>
          <a:p>
            <a:r>
              <a:rPr lang="en-US" dirty="0"/>
              <a:t>To train our CNN model, we collected a large dataset of MRI scans of patients diagnosed with brain tumors from </a:t>
            </a:r>
            <a:r>
              <a:rPr lang="en-US" dirty="0" err="1"/>
              <a:t>kaggle</a:t>
            </a:r>
            <a:r>
              <a:rPr lang="en-US" dirty="0"/>
              <a:t>.</a:t>
            </a:r>
          </a:p>
          <a:p>
            <a:r>
              <a:rPr lang="en-US" dirty="0"/>
              <a:t>To ensure the accuracy of tumor predictions, we performed several preprocessing steps on the collected MRI data. These steps included:</a:t>
            </a:r>
          </a:p>
          <a:p>
            <a:pPr lvl="1"/>
            <a:r>
              <a:rPr lang="en-US" sz="2000" dirty="0"/>
              <a:t>Rescaling the intensity values of the MRI scans to a standardized range.</a:t>
            </a:r>
          </a:p>
          <a:p>
            <a:pPr lvl="1"/>
            <a:r>
              <a:rPr lang="en-US" sz="2000" dirty="0"/>
              <a:t>Removing noise and artifacts from the scans using advanced filtering techniques.</a:t>
            </a:r>
          </a:p>
          <a:p>
            <a:pPr lvl="1"/>
            <a:r>
              <a:rPr lang="en-US" sz="2000" dirty="0"/>
              <a:t>Segmenting the brain region from the MRI scans to focus on the tumor area.</a:t>
            </a:r>
          </a:p>
          <a:p>
            <a:pPr lvl="1"/>
            <a:r>
              <a:rPr lang="en-US" sz="2000" dirty="0"/>
              <a:t>Augmenting the dataset by applying transformations to the MRI scans, such as rotations and translations.</a:t>
            </a:r>
            <a:endParaRPr lang="en-IN" sz="2000" dirty="0"/>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091337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dirty="0"/>
              <a:t>Training and Testing</a:t>
            </a:r>
          </a:p>
        </p:txBody>
      </p:sp>
      <p:sp>
        <p:nvSpPr>
          <p:cNvPr id="3" name="Content Placeholder 2">
            <a:extLst>
              <a:ext uri="{FF2B5EF4-FFF2-40B4-BE49-F238E27FC236}">
                <a16:creationId xmlns:a16="http://schemas.microsoft.com/office/drawing/2014/main" id="{77AAF971-5C01-A813-4CED-BB5DEAA5B6BF}"/>
              </a:ext>
            </a:extLst>
          </p:cNvPr>
          <p:cNvSpPr>
            <a:spLocks noGrp="1"/>
          </p:cNvSpPr>
          <p:nvPr>
            <p:ph idx="1"/>
          </p:nvPr>
        </p:nvSpPr>
        <p:spPr>
          <a:xfrm>
            <a:off x="969967" y="2170243"/>
            <a:ext cx="9826241" cy="3917773"/>
          </a:xfrm>
        </p:spPr>
        <p:txBody>
          <a:bodyPr>
            <a:normAutofit/>
          </a:bodyPr>
          <a:lstStyle/>
          <a:p>
            <a:r>
              <a:rPr lang="en-US" b="1" dirty="0">
                <a:effectLst/>
              </a:rPr>
              <a:t>Training the CNN Model:</a:t>
            </a:r>
            <a:endParaRPr lang="en-US" b="1" dirty="0"/>
          </a:p>
          <a:p>
            <a:pPr lvl="1"/>
            <a:r>
              <a:rPr lang="en-US" dirty="0">
                <a:effectLst/>
              </a:rPr>
              <a:t>The CNN model is trained using a portion of the labeled MRI data. The training process involves feeding the images into the network and adjusting the weights and biases of the model to minimize the prediction error.</a:t>
            </a:r>
          </a:p>
          <a:p>
            <a:r>
              <a:rPr lang="en-US" b="1" dirty="0">
                <a:effectLst/>
              </a:rPr>
              <a:t>Testing the CNN Model</a:t>
            </a:r>
            <a:endParaRPr lang="en-US" b="1" dirty="0"/>
          </a:p>
          <a:p>
            <a:pPr lvl="1"/>
            <a:r>
              <a:rPr lang="en-US" dirty="0">
                <a:effectLst/>
              </a:rPr>
              <a:t>The trained CNN model is then tested using a separate portion of the labeled MRI data that was not used during training. This allows us to evaluate the model's performance and accuracy in predicting brain tumors.</a:t>
            </a:r>
            <a:endParaRPr lang="en-US" dirty="0"/>
          </a:p>
          <a:p>
            <a:pPr marL="457200" lvl="1" indent="0">
              <a:buNone/>
            </a:pPr>
            <a:endParaRPr lang="en-US" dirty="0">
              <a:effectLst/>
            </a:endParaRPr>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75868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 y="1"/>
            <a:ext cx="4235570" cy="914400"/>
          </a:xfrm>
        </p:spPr>
        <p:txBody>
          <a:bodyPr>
            <a:normAutofit/>
          </a:bodyPr>
          <a:lstStyle/>
          <a:p>
            <a:r>
              <a:rPr lang="en-IN" dirty="0"/>
              <a:t>Demonstration</a:t>
            </a:r>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0FCF704D-7FCD-0072-139A-F83BE2D0545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452" y="1030917"/>
            <a:ext cx="5780636" cy="2803006"/>
          </a:xfrm>
          <a:prstGeom prst="rect">
            <a:avLst/>
          </a:prstGeom>
        </p:spPr>
      </p:pic>
      <p:pic>
        <p:nvPicPr>
          <p:cNvPr id="6" name="Picture 5">
            <a:extLst>
              <a:ext uri="{FF2B5EF4-FFF2-40B4-BE49-F238E27FC236}">
                <a16:creationId xmlns:a16="http://schemas.microsoft.com/office/drawing/2014/main" id="{42DA05B8-DE0C-FD05-6CB2-AE714990D78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72548" y="3741997"/>
            <a:ext cx="5780636" cy="2803006"/>
          </a:xfrm>
          <a:prstGeom prst="rect">
            <a:avLst/>
          </a:prstGeom>
        </p:spPr>
      </p:pic>
      <p:pic>
        <p:nvPicPr>
          <p:cNvPr id="8" name="Picture 7">
            <a:extLst>
              <a:ext uri="{FF2B5EF4-FFF2-40B4-BE49-F238E27FC236}">
                <a16:creationId xmlns:a16="http://schemas.microsoft.com/office/drawing/2014/main" id="{758D75CB-0B1E-EA02-23C7-0EB44B6ED58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77136" y="112143"/>
            <a:ext cx="5776048" cy="3316857"/>
          </a:xfrm>
          <a:prstGeom prst="rect">
            <a:avLst/>
          </a:prstGeom>
        </p:spPr>
      </p:pic>
      <p:pic>
        <p:nvPicPr>
          <p:cNvPr id="3" name="Picture 2">
            <a:extLst>
              <a:ext uri="{FF2B5EF4-FFF2-40B4-BE49-F238E27FC236}">
                <a16:creationId xmlns:a16="http://schemas.microsoft.com/office/drawing/2014/main" id="{AAFD6CAC-4EFB-A997-8CC4-F913EA8A76C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2452" y="3945963"/>
            <a:ext cx="5780636" cy="2799995"/>
          </a:xfrm>
          <a:prstGeom prst="rect">
            <a:avLst/>
          </a:prstGeom>
        </p:spPr>
      </p:pic>
    </p:spTree>
    <p:extLst>
      <p:ext uri="{BB962C8B-B14F-4D97-AF65-F5344CB8AC3E}">
        <p14:creationId xmlns:p14="http://schemas.microsoft.com/office/powerpoint/2010/main" val="2352754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F2EC74-87C8-465A-737A-1E9EF6F1CB1B}"/>
              </a:ext>
            </a:extLst>
          </p:cNvPr>
          <p:cNvSpPr>
            <a:spLocks noGrp="1"/>
          </p:cNvSpPr>
          <p:nvPr>
            <p:ph type="title"/>
          </p:nvPr>
        </p:nvSpPr>
        <p:spPr>
          <a:xfrm>
            <a:off x="1137034" y="609597"/>
            <a:ext cx="9392421" cy="1330841"/>
          </a:xfrm>
        </p:spPr>
        <p:txBody>
          <a:bodyPr>
            <a:normAutofit/>
          </a:bodyPr>
          <a:lstStyle/>
          <a:p>
            <a:r>
              <a:rPr lang="en-IN" dirty="0"/>
              <a:t>Benefits and Features</a:t>
            </a:r>
          </a:p>
        </p:txBody>
      </p:sp>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CDC095A-5E93-07A5-F436-71E11F7D41DE}"/>
              </a:ext>
            </a:extLst>
          </p:cNvPr>
          <p:cNvSpPr>
            <a:spLocks noGrp="1"/>
          </p:cNvSpPr>
          <p:nvPr>
            <p:ph idx="1"/>
          </p:nvPr>
        </p:nvSpPr>
        <p:spPr>
          <a:xfrm>
            <a:off x="969967" y="2170243"/>
            <a:ext cx="9826241" cy="3917773"/>
          </a:xfrm>
        </p:spPr>
        <p:txBody>
          <a:bodyPr>
            <a:normAutofit/>
          </a:bodyPr>
          <a:lstStyle/>
          <a:p>
            <a:r>
              <a:rPr lang="en-US" b="1" dirty="0">
                <a:effectLst/>
              </a:rPr>
              <a:t>Automatic Tumor Segmentation</a:t>
            </a:r>
            <a:endParaRPr lang="en-US" b="1" dirty="0"/>
          </a:p>
          <a:p>
            <a:pPr lvl="1"/>
            <a:r>
              <a:rPr lang="en-US" dirty="0">
                <a:effectLst/>
              </a:rPr>
              <a:t>The website uses advanced CNN algorithms to automatically segment brain tumors in MRI scans.</a:t>
            </a:r>
          </a:p>
          <a:p>
            <a:r>
              <a:rPr lang="en-US" b="1" dirty="0">
                <a:effectLst/>
              </a:rPr>
              <a:t>Precision in Tumor Localization</a:t>
            </a:r>
            <a:endParaRPr lang="en-US" b="1" dirty="0"/>
          </a:p>
          <a:p>
            <a:pPr lvl="1"/>
            <a:r>
              <a:rPr lang="en-US" dirty="0">
                <a:effectLst/>
              </a:rPr>
              <a:t>The website accurately localizes the tumor within the brain, providing precise information for diagnosis and treatment planning.</a:t>
            </a:r>
          </a:p>
          <a:p>
            <a:r>
              <a:rPr lang="en-US" b="1" dirty="0">
                <a:effectLst/>
              </a:rPr>
              <a:t>Speed of Prediction</a:t>
            </a:r>
            <a:endParaRPr lang="en-US" b="1" dirty="0"/>
          </a:p>
          <a:p>
            <a:pPr lvl="1"/>
            <a:r>
              <a:rPr lang="en-US" dirty="0">
                <a:effectLst/>
              </a:rPr>
              <a:t>The website provides fast and real-time predictions, allowing for quick decision-making and timely intervention.</a:t>
            </a:r>
          </a:p>
          <a:p>
            <a:pPr marL="457200" lvl="1" indent="0">
              <a:buNone/>
            </a:pPr>
            <a:endParaRPr lang="en-US" dirty="0">
              <a:effectLst/>
            </a:endParaRPr>
          </a:p>
          <a:p>
            <a:pPr marL="457200" lvl="1" indent="0">
              <a:buNone/>
            </a:pPr>
            <a:endParaRPr lang="en-US" dirty="0">
              <a:effectLst/>
            </a:endParaRPr>
          </a:p>
        </p:txBody>
      </p:sp>
    </p:spTree>
    <p:extLst>
      <p:ext uri="{BB962C8B-B14F-4D97-AF65-F5344CB8AC3E}">
        <p14:creationId xmlns:p14="http://schemas.microsoft.com/office/powerpoint/2010/main" val="1329244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TotalTime>
  <Words>666</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Amasis MT Pro Black</vt:lpstr>
      <vt:lpstr>Aptos</vt:lpstr>
      <vt:lpstr>Aptos Display</vt:lpstr>
      <vt:lpstr>Arial</vt:lpstr>
      <vt:lpstr>Office Theme</vt:lpstr>
      <vt:lpstr>PowerPoint Presentation</vt:lpstr>
      <vt:lpstr>Introduction</vt:lpstr>
      <vt:lpstr>Importance of Early Detection</vt:lpstr>
      <vt:lpstr>CNN Algorithm</vt:lpstr>
      <vt:lpstr>Simplified process</vt:lpstr>
      <vt:lpstr>Data Collection and Preprocessing</vt:lpstr>
      <vt:lpstr>Training and Testing</vt:lpstr>
      <vt:lpstr>Demonstration</vt:lpstr>
      <vt:lpstr>Benefits and Features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Daksh Bamola</dc:creator>
  <cp:lastModifiedBy>Hello Buddy</cp:lastModifiedBy>
  <cp:revision>5</cp:revision>
  <dcterms:created xsi:type="dcterms:W3CDTF">2024-01-19T18:53:25Z</dcterms:created>
  <dcterms:modified xsi:type="dcterms:W3CDTF">2024-02-18T05:31:46Z</dcterms:modified>
</cp:coreProperties>
</file>

<file path=docProps/thumbnail.jpeg>
</file>